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3"/>
  </p:notesMasterIdLst>
  <p:sldIdLst>
    <p:sldId id="256" r:id="rId2"/>
    <p:sldId id="297" r:id="rId3"/>
    <p:sldId id="265" r:id="rId4"/>
    <p:sldId id="304" r:id="rId5"/>
    <p:sldId id="300" r:id="rId6"/>
    <p:sldId id="279" r:id="rId7"/>
    <p:sldId id="285" r:id="rId8"/>
    <p:sldId id="277" r:id="rId9"/>
    <p:sldId id="305" r:id="rId10"/>
    <p:sldId id="302" r:id="rId11"/>
    <p:sldId id="267" r:id="rId12"/>
    <p:sldId id="268" r:id="rId13"/>
    <p:sldId id="298" r:id="rId14"/>
    <p:sldId id="306" r:id="rId15"/>
    <p:sldId id="307" r:id="rId16"/>
    <p:sldId id="308" r:id="rId17"/>
    <p:sldId id="296" r:id="rId18"/>
    <p:sldId id="303" r:id="rId19"/>
    <p:sldId id="309" r:id="rId20"/>
    <p:sldId id="289" r:id="rId21"/>
    <p:sldId id="30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2" autoAdjust="0"/>
    <p:restoredTop sz="94669" autoAdjust="0"/>
  </p:normalViewPr>
  <p:slideViewPr>
    <p:cSldViewPr>
      <p:cViewPr varScale="1">
        <p:scale>
          <a:sx n="81" d="100"/>
          <a:sy n="81" d="100"/>
        </p:scale>
        <p:origin x="-96" y="-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4F562-CED5-41D9-B4B8-F6706459CC2B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18E1E-F45A-4A10-95B3-330646B02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9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Records GPS data along with the video data into the same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18E1E-F45A-4A10-95B3-330646B02E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84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GEODAC .</a:t>
            </a:r>
            <a:r>
              <a:rPr lang="en-US" baseline="0" dirty="0" smtClean="0"/>
              <a:t> Rapidly respond to disasters with multi-temporal satellite imagery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18E1E-F45A-4A10-95B3-330646B02E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1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directly post JPEG images with GPS data directly to a GIS system like Google Earth.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18E1E-F45A-4A10-95B3-330646B02E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7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is to quickly locate the</a:t>
            </a:r>
            <a:r>
              <a:rPr lang="en-US" baseline="0" dirty="0" smtClean="0"/>
              <a:t> same view from all available videos.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18E1E-F45A-4A10-95B3-330646B02E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37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Earth default is to place center of panoramic image facing north.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18E1E-F45A-4A10-95B3-330646B02E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18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(</a:t>
            </a:r>
            <a:r>
              <a:rPr lang="en-US" dirty="0" err="1" smtClean="0"/>
              <a:t>x,y</a:t>
            </a:r>
            <a:r>
              <a:rPr lang="en-US" dirty="0" smtClean="0"/>
              <a:t>) includes all the important modules</a:t>
            </a:r>
            <a:r>
              <a:rPr lang="en-US" baseline="0" dirty="0" smtClean="0"/>
              <a:t> you need to do scientific computing as well as good IDE and other programs.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18E1E-F45A-4A10-95B3-330646B02E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35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it is C++, you need</a:t>
            </a:r>
            <a:r>
              <a:rPr lang="en-US" baseline="0" dirty="0" smtClean="0"/>
              <a:t> to calculate ahead of time how big of a buffer to set aside and pass to the method for writing.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18E1E-F45A-4A10-95B3-330646B02E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81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FindHomography</a:t>
            </a:r>
            <a:r>
              <a:rPr lang="en-US" dirty="0" smtClean="0"/>
              <a:t> method finds the best</a:t>
            </a:r>
            <a:r>
              <a:rPr lang="en-US" baseline="0" dirty="0" smtClean="0"/>
              <a:t> translation of a plane from one image to the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18E1E-F45A-4A10-95B3-330646B02E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9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set_geo</a:t>
            </a:r>
            <a:r>
              <a:rPr lang="en-US" dirty="0" smtClean="0"/>
              <a:t> method only adds </a:t>
            </a:r>
            <a:r>
              <a:rPr lang="en-US" dirty="0" err="1" smtClean="0"/>
              <a:t>lat</a:t>
            </a:r>
            <a:r>
              <a:rPr lang="en-US" dirty="0" smtClean="0"/>
              <a:t> and </a:t>
            </a:r>
            <a:r>
              <a:rPr lang="en-US" dirty="0" err="1" smtClean="0"/>
              <a:t>lon</a:t>
            </a:r>
            <a:r>
              <a:rPr lang="en-US" dirty="0" smtClean="0"/>
              <a:t>. Must</a:t>
            </a:r>
            <a:r>
              <a:rPr lang="en-US" baseline="0" dirty="0" smtClean="0"/>
              <a:t> use a less straightforward way to altitude.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618E1E-F45A-4A10-95B3-330646B02E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8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3636D85F-9D87-4465-B22E-17B1504E30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D075543-1AC8-48FA-BF73-A684C6A44A26}" type="datetimeFigureOut">
              <a:rPr lang="en-US" smtClean="0"/>
              <a:t>6/8/2012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pythonxy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18" Type="http://schemas.openxmlformats.org/officeDocument/2006/relationships/image" Target="../media/image4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17" Type="http://schemas.openxmlformats.org/officeDocument/2006/relationships/image" Target="../media/image39.jpg"/><Relationship Id="rId2" Type="http://schemas.openxmlformats.org/officeDocument/2006/relationships/image" Target="../media/image24.jpg"/><Relationship Id="rId16" Type="http://schemas.openxmlformats.org/officeDocument/2006/relationships/image" Target="../media/image38.jpg"/><Relationship Id="rId20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5" Type="http://schemas.openxmlformats.org/officeDocument/2006/relationships/image" Target="../media/image37.jpg"/><Relationship Id="rId10" Type="http://schemas.openxmlformats.org/officeDocument/2006/relationships/image" Target="../media/image32.jpg"/><Relationship Id="rId19" Type="http://schemas.openxmlformats.org/officeDocument/2006/relationships/image" Target="../media/image41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Relationship Id="rId1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015295" cy="12458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/>
              <a:t>Panoramic Video in Environmental </a:t>
            </a:r>
            <a:r>
              <a:rPr lang="en-US" sz="3100" dirty="0" smtClean="0"/>
              <a:t>Monitoring</a:t>
            </a:r>
            <a:br>
              <a:rPr lang="en-US" sz="3100" dirty="0" smtClean="0"/>
            </a:br>
            <a:r>
              <a:rPr lang="en-US" sz="2800" dirty="0" smtClean="0"/>
              <a:t>Software </a:t>
            </a:r>
            <a:r>
              <a:rPr lang="en-US" sz="2800" dirty="0"/>
              <a:t>Development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14800"/>
            <a:ext cx="6461760" cy="1066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Presented by Jay W. Johnson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Advisor: Cheng-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Chien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Liu, Ph.D.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Laboratory of Remote Sensing and Earth Environment Monitoring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Earth Sciences Department, National Cheng Kung University</a:t>
            </a:r>
          </a:p>
        </p:txBody>
      </p:sp>
    </p:spTree>
    <p:extLst>
      <p:ext uri="{BB962C8B-B14F-4D97-AF65-F5344CB8AC3E}">
        <p14:creationId xmlns:p14="http://schemas.microsoft.com/office/powerpoint/2010/main" val="253772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and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(</a:t>
            </a:r>
            <a:r>
              <a:rPr lang="en-US" dirty="0" err="1"/>
              <a:t>x,y</a:t>
            </a:r>
            <a:r>
              <a:rPr lang="en-US" dirty="0" smtClean="0"/>
              <a:t>) on Windows 7</a:t>
            </a:r>
          </a:p>
          <a:p>
            <a:pPr lvl="1"/>
            <a:r>
              <a:rPr lang="en-US" dirty="0" smtClean="0"/>
              <a:t>Includes many useful modules.</a:t>
            </a:r>
          </a:p>
          <a:p>
            <a:pPr lvl="2"/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VPython</a:t>
            </a:r>
            <a:r>
              <a:rPr lang="en-US" dirty="0" smtClean="0"/>
              <a:t>, </a:t>
            </a:r>
            <a:r>
              <a:rPr lang="en-US" dirty="0" err="1" smtClean="0"/>
              <a:t>OpenCV</a:t>
            </a:r>
            <a:r>
              <a:rPr lang="en-US" dirty="0" smtClean="0"/>
              <a:t>, PIL, </a:t>
            </a:r>
            <a:r>
              <a:rPr lang="en-US" dirty="0" err="1" smtClean="0"/>
              <a:t>Tkinter</a:t>
            </a:r>
            <a:r>
              <a:rPr lang="en-US" dirty="0" smtClean="0"/>
              <a:t>, etc.</a:t>
            </a:r>
          </a:p>
          <a:p>
            <a:pPr lvl="3"/>
            <a:r>
              <a:rPr lang="en-US" dirty="0" smtClean="0"/>
              <a:t>Note: make sure the modules you want are checked during install.</a:t>
            </a:r>
          </a:p>
          <a:p>
            <a:pPr lvl="2"/>
            <a:r>
              <a:rPr lang="en-US" dirty="0" err="1" smtClean="0"/>
              <a:t>Spyder</a:t>
            </a:r>
            <a:r>
              <a:rPr lang="en-US" dirty="0" smtClean="0"/>
              <a:t> IDE</a:t>
            </a:r>
          </a:p>
          <a:p>
            <a:r>
              <a:rPr lang="en-US" dirty="0" smtClean="0"/>
              <a:t>The only module I downloaded separately was </a:t>
            </a:r>
            <a:r>
              <a:rPr lang="en-US" i="1" dirty="0" err="1" smtClean="0"/>
              <a:t>pexif</a:t>
            </a:r>
            <a:r>
              <a:rPr lang="en-US" i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Add or edit EXIF data in JPEG images.</a:t>
            </a:r>
          </a:p>
          <a:p>
            <a:endParaRPr lang="en-US" dirty="0"/>
          </a:p>
          <a:p>
            <a:r>
              <a:rPr lang="en-US" dirty="0" smtClean="0"/>
              <a:t>Ladybug API (camera control and video stream access)</a:t>
            </a:r>
          </a:p>
          <a:p>
            <a:endParaRPr lang="en-US" dirty="0"/>
          </a:p>
          <a:p>
            <a:r>
              <a:rPr lang="en-US" dirty="0" smtClean="0"/>
              <a:t>SIFT (scale invariant feature transform) demo program</a:t>
            </a:r>
            <a:endParaRPr lang="en-US" dirty="0"/>
          </a:p>
        </p:txBody>
      </p:sp>
      <p:pic>
        <p:nvPicPr>
          <p:cNvPr id="1026" name="Picture 2" descr="http://pythonxy.googlecode.com/files/pythonxy-logo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13847"/>
            <a:ext cx="1533525" cy="666751"/>
          </a:xfrm>
          <a:prstGeom prst="rect">
            <a:avLst/>
          </a:prstGeom>
          <a:noFill/>
          <a:effectLst>
            <a:outerShdw blurRad="127000" dist="88900" dir="1980000" sx="102000" sy="102000" algn="ctr" rotWithShape="0">
              <a:srgbClr val="000000">
                <a:alpha val="1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1980598"/>
            <a:ext cx="609600" cy="609600"/>
          </a:xfrm>
          <a:prstGeom prst="rect">
            <a:avLst/>
          </a:prstGeom>
          <a:noFill/>
          <a:effectLst>
            <a:outerShdw blurRad="127000" dist="25400" dir="2760000" sx="145000" sy="145000" algn="ctr" rotWithShape="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Ladybug </a:t>
            </a:r>
            <a:r>
              <a:rPr lang="en-US" sz="3600" dirty="0" smtClean="0"/>
              <a:t>API + </a:t>
            </a:r>
            <a:r>
              <a:rPr lang="en-US" sz="3600" dirty="0" err="1" smtClean="0"/>
              <a:t>ctypes</a:t>
            </a:r>
            <a:r>
              <a:rPr lang="en-US" sz="3600" dirty="0" smtClean="0"/>
              <a:t> = API Wrapper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7620000" cy="3200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PGR provides the C/C++ API </a:t>
            </a:r>
            <a:r>
              <a:rPr lang="en-US" dirty="0" smtClean="0"/>
              <a:t>library (ladybug.dll)</a:t>
            </a:r>
          </a:p>
          <a:p>
            <a:r>
              <a:rPr lang="en-US" dirty="0" smtClean="0"/>
              <a:t>Adapted only the methods related to accessing video files</a:t>
            </a:r>
          </a:p>
          <a:p>
            <a:endParaRPr lang="en-US" dirty="0"/>
          </a:p>
          <a:p>
            <a:r>
              <a:rPr lang="en-US" dirty="0" err="1" smtClean="0"/>
              <a:t>Ctypes</a:t>
            </a:r>
            <a:r>
              <a:rPr lang="en-US" dirty="0" smtClean="0"/>
              <a:t>: Loading a DLL</a:t>
            </a:r>
          </a:p>
          <a:p>
            <a:pPr marL="114300" indent="0">
              <a:buNone/>
            </a:pPr>
            <a:r>
              <a:rPr lang="en-US" sz="1800" dirty="0" err="1">
                <a:latin typeface="Consolas" pitchFamily="49" charset="0"/>
                <a:cs typeface="Consolas" pitchFamily="49" charset="0"/>
              </a:rPr>
              <a:t>libc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ctypes.CDLL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('ladybug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') # loads the ladybug.dll</a:t>
            </a:r>
          </a:p>
          <a:p>
            <a:r>
              <a:rPr lang="en-US" dirty="0" smtClean="0"/>
              <a:t>Accessing methods</a:t>
            </a:r>
          </a:p>
          <a:p>
            <a:pPr marL="114300" indent="0">
              <a:buNone/>
            </a:pP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libc.ladybugGetCameraUnitImageCenter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(context, 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cameraNum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centerX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centerY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r>
              <a:rPr lang="en-US" dirty="0" smtClean="0"/>
              <a:t>C++ memory management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types.create_string_buffer</a:t>
            </a:r>
            <a:r>
              <a:rPr lang="en-US" dirty="0" smtClean="0"/>
              <a:t>( </a:t>
            </a:r>
            <a:r>
              <a:rPr lang="en-US" dirty="0" err="1" smtClean="0"/>
              <a:t>bytesize</a:t>
            </a:r>
            <a:r>
              <a:rPr lang="en-US" dirty="0" smtClean="0"/>
              <a:t> )</a:t>
            </a:r>
          </a:p>
          <a:p>
            <a:pPr marL="114300" indent="0">
              <a:buNone/>
            </a:pP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centerX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ctypes.create_string_buffer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(8)</a:t>
            </a:r>
          </a:p>
          <a:p>
            <a:pPr marL="114300" indent="0">
              <a:buNone/>
            </a:pPr>
            <a:r>
              <a:rPr lang="en-US" sz="1900" dirty="0" smtClean="0">
                <a:cs typeface="Consolas" pitchFamily="49" charset="0"/>
              </a:rPr>
              <a:t>	(run method)</a:t>
            </a:r>
          </a:p>
          <a:p>
            <a:pPr marL="114300" indent="0">
              <a:buNone/>
            </a:pP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centerX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struct.unpack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('d', </a:t>
            </a: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centerX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dirty="0">
                <a:latin typeface="Consolas" pitchFamily="49" charset="0"/>
                <a:cs typeface="Consolas" pitchFamily="49" charset="0"/>
              </a:rPr>
              <a:t>)[0]</a:t>
            </a:r>
            <a:endParaRPr lang="en-US" sz="19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cs typeface="Consolas" pitchFamily="49" charset="0"/>
              </a:rPr>
              <a:t>Pythonified</a:t>
            </a:r>
            <a:r>
              <a:rPr lang="en-US" dirty="0" smtClean="0">
                <a:cs typeface="Consolas" pitchFamily="49" charset="0"/>
              </a:rPr>
              <a:t> API method</a:t>
            </a:r>
          </a:p>
          <a:p>
            <a:pPr marL="114300" indent="0">
              <a:buNone/>
            </a:pP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ladybug.GetCameraUnitImageCenter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cameraNum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 ) =&gt; </a:t>
            </a: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centerX</a:t>
            </a:r>
            <a:r>
              <a:rPr lang="en-US" sz="19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900" dirty="0" err="1" smtClean="0">
                <a:latin typeface="Consolas" pitchFamily="49" charset="0"/>
                <a:cs typeface="Consolas" pitchFamily="49" charset="0"/>
              </a:rPr>
              <a:t>centerY</a:t>
            </a:r>
            <a:endParaRPr lang="en-US" sz="1900" dirty="0">
              <a:latin typeface="Consolas" pitchFamily="49" charset="0"/>
              <a:cs typeface="Consolas" pitchFamily="49" charset="0"/>
            </a:endParaRPr>
          </a:p>
          <a:p>
            <a:endParaRPr lang="en-US" dirty="0" smtClean="0">
              <a:cs typeface="Consolas" pitchFamily="49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19400" y="5486400"/>
            <a:ext cx="4572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/>
          <p:cNvSpPr/>
          <p:nvPr/>
        </p:nvSpPr>
        <p:spPr>
          <a:xfrm>
            <a:off x="381000" y="4876800"/>
            <a:ext cx="2286000" cy="1828800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Ladybug API Library (C/C</a:t>
            </a:r>
            <a:r>
              <a:rPr lang="en-US" dirty="0" smtClean="0"/>
              <a:t>++)</a:t>
            </a:r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3429000" y="5486400"/>
            <a:ext cx="2209800" cy="914400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Ladybug API Wrapper (</a:t>
            </a:r>
            <a:r>
              <a:rPr lang="en-US" dirty="0" err="1" smtClean="0"/>
              <a:t>Python:ctypes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791200" y="5486400"/>
            <a:ext cx="457200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6400800" y="4953000"/>
            <a:ext cx="1828800" cy="1714500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Ladybug3 Application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(Python)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Flowchart: Document 13"/>
          <p:cNvSpPr/>
          <p:nvPr/>
        </p:nvSpPr>
        <p:spPr>
          <a:xfrm>
            <a:off x="3581400" y="4838700"/>
            <a:ext cx="1905000" cy="1295400"/>
          </a:xfrm>
          <a:prstGeom prst="flowChartDocumen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Ladybug API Interface Class</a:t>
            </a:r>
          </a:p>
          <a:p>
            <a:pPr algn="ctr"/>
            <a:r>
              <a:rPr lang="en-US" dirty="0" smtClean="0"/>
              <a:t>(Python)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74640" y="2819400"/>
            <a:ext cx="1524000" cy="304800"/>
          </a:xfrm>
          <a:prstGeom prst="roundRect">
            <a:avLst/>
          </a:prstGeom>
          <a:solidFill>
            <a:srgbClr val="FFC000">
              <a:alpha val="25000"/>
            </a:srgbClr>
          </a:solidFill>
          <a:effectLst>
            <a:glow>
              <a:schemeClr val="accent1"/>
            </a:glo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460240" y="2819400"/>
            <a:ext cx="914400" cy="304800"/>
          </a:xfrm>
          <a:prstGeom prst="roundRect">
            <a:avLst/>
          </a:prstGeom>
          <a:solidFill>
            <a:srgbClr val="00B0F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612682" y="4267200"/>
            <a:ext cx="914400" cy="304800"/>
          </a:xfrm>
          <a:prstGeom prst="roundRect">
            <a:avLst/>
          </a:prstGeom>
          <a:solidFill>
            <a:srgbClr val="00B0F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926262" y="4267200"/>
            <a:ext cx="1626937" cy="304800"/>
          </a:xfrm>
          <a:prstGeom prst="roundRect">
            <a:avLst/>
          </a:prstGeom>
          <a:solidFill>
            <a:srgbClr val="FFC000">
              <a:alpha val="25000"/>
            </a:srgbClr>
          </a:solidFill>
          <a:effectLst>
            <a:glow>
              <a:schemeClr val="accent1"/>
            </a:glow>
            <a:reflection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7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63081E-6 L 3.33333E-6 0.07773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11" grpId="0" animBg="1"/>
      <p:bldP spid="13" grpId="0" animBg="1"/>
      <p:bldP spid="14" grpId="0" animBg="1"/>
      <p:bldP spid="4" grpId="0" animBg="1"/>
      <p:bldP spid="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SIFT – Scale-Invariant Feature Transform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620000" cy="2914472"/>
          </a:xfrm>
        </p:spPr>
        <p:txBody>
          <a:bodyPr>
            <a:normAutofit/>
          </a:bodyPr>
          <a:lstStyle/>
          <a:p>
            <a:r>
              <a:rPr lang="en-US" sz="1900" dirty="0" smtClean="0"/>
              <a:t>Algorithm developed and published by David Lowe in 1999</a:t>
            </a:r>
            <a:endParaRPr lang="en-US" sz="1900" dirty="0"/>
          </a:p>
          <a:p>
            <a:r>
              <a:rPr lang="en-US" sz="1900" dirty="0" smtClean="0"/>
              <a:t>SIFT finds thousands of unique points within a single-band PGM image.</a:t>
            </a:r>
          </a:p>
          <a:p>
            <a:pPr marL="114300" indent="0">
              <a:buNone/>
            </a:pPr>
            <a:r>
              <a:rPr lang="en-US" sz="1300" dirty="0" err="1">
                <a:latin typeface="Consolas" pitchFamily="49" charset="0"/>
                <a:cs typeface="Consolas" pitchFamily="49" charset="0"/>
              </a:rPr>
              <a:t>subprocess.call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sift_fname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+'&lt;'+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PGMfilename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+'&gt;'+</a:t>
            </a:r>
            <a:r>
              <a:rPr lang="en-US" sz="1300" dirty="0" err="1">
                <a:latin typeface="Consolas" pitchFamily="49" charset="0"/>
                <a:cs typeface="Consolas" pitchFamily="49" charset="0"/>
              </a:rPr>
              <a:t>outfname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+'.key', shell=True)</a:t>
            </a:r>
          </a:p>
          <a:p>
            <a:r>
              <a:rPr lang="en-US" sz="1800" dirty="0" smtClean="0"/>
              <a:t>Each point is given a numerical description of 128 values.</a:t>
            </a:r>
            <a:endParaRPr lang="en-US" dirty="0" smtClean="0"/>
          </a:p>
          <a:p>
            <a:r>
              <a:rPr lang="en-US" sz="1900" dirty="0" smtClean="0"/>
              <a:t>These numeric descriptions are similar despite rotation, scaling, affine distortion and lighting.</a:t>
            </a:r>
          </a:p>
          <a:p>
            <a:r>
              <a:rPr lang="en-US" sz="1900" dirty="0" smtClean="0"/>
              <a:t>Matches are found by finding the pair of points that minimize the Euclidean distance between the 128 descriptors.</a:t>
            </a:r>
            <a:endParaRPr lang="en-US" sz="19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981200" y="5105400"/>
            <a:ext cx="8382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04944"/>
            <a:ext cx="6392168" cy="25530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04944"/>
            <a:ext cx="6392168" cy="2553056"/>
          </a:xfrm>
          <a:prstGeom prst="rect">
            <a:avLst/>
          </a:prstGeom>
        </p:spPr>
      </p:pic>
      <p:sp>
        <p:nvSpPr>
          <p:cNvPr id="12" name="Flowchart: Multidocument 11"/>
          <p:cNvSpPr/>
          <p:nvPr/>
        </p:nvSpPr>
        <p:spPr>
          <a:xfrm>
            <a:off x="2895600" y="5562600"/>
            <a:ext cx="2048203" cy="1166648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dirty="0"/>
              <a:t>203.11 894.09 102.38 1.601</a:t>
            </a:r>
          </a:p>
          <a:p>
            <a:r>
              <a:rPr lang="en-US" sz="600" dirty="0"/>
              <a:t> 82 54 0 4 6 0 0 0 161 161 0 0 0 0 0 1 89 37 0 0</a:t>
            </a:r>
          </a:p>
          <a:p>
            <a:r>
              <a:rPr lang="en-US" sz="600" dirty="0"/>
              <a:t> 0 3 3 0 0 0 0 0 0 0 0 0 118 11 0 5 6 0 0 22</a:t>
            </a:r>
          </a:p>
          <a:p>
            <a:r>
              <a:rPr lang="en-US" sz="600" dirty="0"/>
              <a:t> 161 86 24 0 0 0 0 89 128 53 97 5 0 0 0 8 0 0 3 0</a:t>
            </a:r>
          </a:p>
          <a:p>
            <a:r>
              <a:rPr lang="en-US" sz="600" dirty="0"/>
              <a:t> 0 0 0 0 82 40 0 1 4 0 0 6 124 161 161 3 0 0 0 18</a:t>
            </a:r>
          </a:p>
          <a:p>
            <a:r>
              <a:rPr lang="en-US" sz="600" dirty="0"/>
              <a:t> 9 32 161 30 0 0 0 1 0 0 7 0 0 0 0 0 4 4 0 0</a:t>
            </a:r>
          </a:p>
          <a:p>
            <a:r>
              <a:rPr lang="en-US" sz="600" dirty="0"/>
              <a:t> 0 0 0 0 3 12 16 0 0 0 0 0 0 0 23 3 0 0 0 0</a:t>
            </a:r>
          </a:p>
          <a:p>
            <a:r>
              <a:rPr lang="en-US" sz="600" dirty="0"/>
              <a:t> 0 0 0 0 0 0 0 0</a:t>
            </a:r>
          </a:p>
        </p:txBody>
      </p:sp>
      <p:sp>
        <p:nvSpPr>
          <p:cNvPr id="14" name="Flowchart: Multidocument 13"/>
          <p:cNvSpPr/>
          <p:nvPr/>
        </p:nvSpPr>
        <p:spPr>
          <a:xfrm>
            <a:off x="6990693" y="5571201"/>
            <a:ext cx="2048203" cy="1166648"/>
          </a:xfrm>
          <a:prstGeom prst="flowChartMulti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dirty="0"/>
              <a:t>506.14 375.76 103.55 1.994</a:t>
            </a:r>
          </a:p>
          <a:p>
            <a:r>
              <a:rPr lang="en-US" sz="600" dirty="0"/>
              <a:t> 0 0 12 119 19 0 0 1 47 4 7 40 12 0 0 12 102 3 0 0</a:t>
            </a:r>
          </a:p>
          <a:p>
            <a:r>
              <a:rPr lang="en-US" sz="600" dirty="0"/>
              <a:t> 0 0 0 31 4 0 0 0 1 0 0 0 0 0 17 104 5 0 0 0</a:t>
            </a:r>
          </a:p>
          <a:p>
            <a:r>
              <a:rPr lang="en-US" sz="600" dirty="0"/>
              <a:t> 148 40 10 25 3 0 0 11 154 100 0 0 1 0 0 30 34 8 0 3</a:t>
            </a:r>
          </a:p>
          <a:p>
            <a:r>
              <a:rPr lang="en-US" sz="600" dirty="0"/>
              <a:t> 42 20 0 2 2 0 2 36 5 0 0 2 142 6 1 5 1 0 0 83</a:t>
            </a:r>
          </a:p>
          <a:p>
            <a:r>
              <a:rPr lang="en-US" sz="600" dirty="0"/>
              <a:t> 154 20 0 0 0 0 0 118 48 2 0 0 6 19 1 10 20 0 0 12</a:t>
            </a:r>
          </a:p>
          <a:p>
            <a:r>
              <a:rPr lang="en-US" sz="600" dirty="0"/>
              <a:t> 2 0 0 13 128 22 1 0 0 0 0 154 154 35 14 0 0 0 0 142</a:t>
            </a:r>
          </a:p>
          <a:p>
            <a:r>
              <a:rPr lang="en-US" sz="600" dirty="0"/>
              <a:t> 18 4 2 0 0 0 0 5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981200" y="5686336"/>
            <a:ext cx="914400" cy="1048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400300" y="5334000"/>
            <a:ext cx="647700" cy="3523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048000" y="5105400"/>
            <a:ext cx="1524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324600" y="5791200"/>
            <a:ext cx="6477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867400" y="5410200"/>
            <a:ext cx="1257300" cy="2761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648450" y="4876800"/>
            <a:ext cx="62865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Flowchart: Document 29"/>
          <p:cNvSpPr/>
          <p:nvPr/>
        </p:nvSpPr>
        <p:spPr>
          <a:xfrm>
            <a:off x="3047999" y="5029200"/>
            <a:ext cx="1895803" cy="990600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dirty="0"/>
              <a:t>333.96 819.11 30.39 0.894</a:t>
            </a:r>
          </a:p>
          <a:p>
            <a:r>
              <a:rPr lang="en-US" sz="600" dirty="0"/>
              <a:t> 25 104 41 12 1 1 0 1 45 107 89 35 2 0 0 0 123 123 4 0</a:t>
            </a:r>
          </a:p>
          <a:p>
            <a:r>
              <a:rPr lang="en-US" sz="600" dirty="0"/>
              <a:t> 0 0 0 0 8 5 0 0 0 0 0 0 30 52 14 5 4 1 0 2</a:t>
            </a:r>
          </a:p>
          <a:p>
            <a:r>
              <a:rPr lang="en-US" sz="600" dirty="0"/>
              <a:t> 88 49 11 14 17 4 4 16 123 96 0 0 0 0 1 16 31 11 8 8</a:t>
            </a:r>
          </a:p>
          <a:p>
            <a:r>
              <a:rPr lang="en-US" sz="600" dirty="0"/>
              <a:t> 0 0 0 0 31 66 11 0 0 0 0 2 123 41 3 0 1 0 24 123</a:t>
            </a:r>
          </a:p>
          <a:p>
            <a:r>
              <a:rPr lang="en-US" sz="600" dirty="0"/>
              <a:t> 123 14 10 15 0 0 13 123 21 5 53 122 0 0 0 2 26 25 0 0</a:t>
            </a:r>
          </a:p>
          <a:p>
            <a:r>
              <a:rPr lang="en-US" sz="600" dirty="0"/>
              <a:t> 0 0 0 0 123 114 6 0 0 0 0 13 48 47 75 86 0 0 0 19</a:t>
            </a:r>
          </a:p>
          <a:p>
            <a:r>
              <a:rPr lang="en-US" sz="600" dirty="0"/>
              <a:t> 0 2 50 123 1 0 0 0</a:t>
            </a:r>
          </a:p>
        </p:txBody>
      </p:sp>
      <p:sp>
        <p:nvSpPr>
          <p:cNvPr id="31" name="Flowchart: Document 30"/>
          <p:cNvSpPr/>
          <p:nvPr/>
        </p:nvSpPr>
        <p:spPr>
          <a:xfrm>
            <a:off x="7148348" y="5067300"/>
            <a:ext cx="1890547" cy="990600"/>
          </a:xfrm>
          <a:prstGeom prst="flowChartDocumen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" dirty="0"/>
              <a:t>333.96 819.11 30.39 0.894</a:t>
            </a:r>
          </a:p>
          <a:p>
            <a:r>
              <a:rPr lang="en-US" sz="600" dirty="0"/>
              <a:t> 25 104 41 12 1 1 0 1 45 107 89 35 2 0 0 0 123 123 4 0</a:t>
            </a:r>
          </a:p>
          <a:p>
            <a:r>
              <a:rPr lang="en-US" sz="600" dirty="0"/>
              <a:t> 0 0 0 0 8 5 0 0 0 0 0 0 30 52 14 5 4 1 0 2</a:t>
            </a:r>
          </a:p>
          <a:p>
            <a:r>
              <a:rPr lang="en-US" sz="600" dirty="0"/>
              <a:t> 88 49 11 14 17 4 4 16 123 96 0 0 0 0 1 16 31 11 8 8</a:t>
            </a:r>
          </a:p>
          <a:p>
            <a:r>
              <a:rPr lang="en-US" sz="600" dirty="0"/>
              <a:t> 0 0 0 0 31 66 11 0 0 0 0 2 123 41 3 0 1 0 24 123</a:t>
            </a:r>
          </a:p>
          <a:p>
            <a:r>
              <a:rPr lang="en-US" sz="600" dirty="0"/>
              <a:t> 123 14 10 15 0 0 13 123 21 5 53 122 0 0 0 2 26 25 0 0</a:t>
            </a:r>
          </a:p>
          <a:p>
            <a:r>
              <a:rPr lang="en-US" sz="600" dirty="0"/>
              <a:t> 0 0 0 0 123 114 6 0 0 0 0 13 48 47 75 86 0 0 0 19</a:t>
            </a:r>
          </a:p>
          <a:p>
            <a:r>
              <a:rPr lang="en-US" sz="600" dirty="0"/>
              <a:t> 0 2 50 123 1 0 0 </a:t>
            </a:r>
            <a:r>
              <a:rPr lang="en-US" sz="600" dirty="0" smtClean="0"/>
              <a:t>0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400300" y="5334000"/>
            <a:ext cx="3467100" cy="76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24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 flow vectors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4351"/>
            <a:ext cx="7620000" cy="4592297"/>
          </a:xfrm>
        </p:spPr>
      </p:pic>
    </p:spTree>
    <p:extLst>
      <p:ext uri="{BB962C8B-B14F-4D97-AF65-F5344CB8AC3E}">
        <p14:creationId xmlns:p14="http://schemas.microsoft.com/office/powerpoint/2010/main" val="30228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Importing </a:t>
            </a:r>
            <a:r>
              <a:rPr lang="en-US" dirty="0" err="1" smtClean="0"/>
              <a:t>OpenCV</a:t>
            </a:r>
            <a:endParaRPr lang="en-US" dirty="0"/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mport cv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import cv2</a:t>
            </a:r>
          </a:p>
          <a:p>
            <a:pPr lvl="1"/>
            <a:r>
              <a:rPr lang="en-US" dirty="0"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mport cv2.cv as cv  #for trying older examples</a:t>
            </a: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Pythonified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interface</a:t>
            </a:r>
          </a:p>
          <a:p>
            <a:pPr lvl="1"/>
            <a:r>
              <a:rPr lang="en-US" b="1" dirty="0" smtClean="0">
                <a:latin typeface="Consolas" pitchFamily="49" charset="0"/>
                <a:cs typeface="Consolas" pitchFamily="49" charset="0"/>
              </a:rPr>
              <a:t>cv2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removes the need for creating empty buffers before calling a method and the need to copy arrays into a cv type matrix.</a:t>
            </a:r>
          </a:p>
          <a:p>
            <a:pPr lvl="1"/>
            <a:endParaRPr lang="en-US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b="1" dirty="0" smtClean="0">
                <a:latin typeface="Consolas" pitchFamily="49" charset="0"/>
                <a:cs typeface="Consolas" pitchFamily="49" charset="0"/>
              </a:rPr>
              <a:t>cv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example of calculating a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homography</a:t>
            </a:r>
            <a:endParaRPr lang="en-US" sz="1700" dirty="0">
              <a:latin typeface="Consolas" pitchFamily="49" charset="0"/>
              <a:cs typeface="Consolas" pitchFamily="49" charset="0"/>
            </a:endParaRPr>
          </a:p>
          <a:p>
            <a:pPr marL="114300" indent="0">
              <a:buNone/>
            </a:pPr>
            <a:r>
              <a:rPr lang="en-US" sz="1700" dirty="0">
                <a:latin typeface="Consolas" pitchFamily="49" charset="0"/>
                <a:cs typeface="Consolas" pitchFamily="49" charset="0"/>
              </a:rPr>
              <a:t>s = 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cv.CreateMat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bottom_matches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), 2, cv.CV_32F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1700" dirty="0">
                <a:latin typeface="Consolas" pitchFamily="49" charset="0"/>
                <a:cs typeface="Consolas" pitchFamily="49" charset="0"/>
              </a:rPr>
              <a:t>d = 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cv.CreateMat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bottom_matches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), 2, cv.CV_32F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1700" dirty="0">
                <a:latin typeface="Consolas" pitchFamily="49" charset="0"/>
                <a:cs typeface="Consolas" pitchFamily="49" charset="0"/>
              </a:rPr>
              <a:t>for match in range(</a:t>
            </a:r>
            <a:r>
              <a:rPr lang="en-US" sz="1700" dirty="0" err="1">
                <a:latin typeface="Consolas" pitchFamily="49" charset="0"/>
                <a:cs typeface="Consolas" pitchFamily="49" charset="0"/>
              </a:rPr>
              <a:t>len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700" dirty="0" err="1">
                <a:latin typeface="Consolas" pitchFamily="49" charset="0"/>
                <a:cs typeface="Consolas" pitchFamily="49" charset="0"/>
              </a:rPr>
              <a:t>bottom_matches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)):</a:t>
            </a:r>
          </a:p>
          <a:p>
            <a:pPr marL="114300" indent="0">
              <a:buNone/>
            </a:pP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	s[match,0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] = x1bot[match]</a:t>
            </a:r>
          </a:p>
          <a:p>
            <a:pPr marL="114300" indent="0">
              <a:buNone/>
            </a:pP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	s[match,1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] = y1bot[match]</a:t>
            </a:r>
          </a:p>
          <a:p>
            <a:pPr marL="114300" indent="0">
              <a:buNone/>
            </a:pP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	d[match,0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] = x2bot[match]</a:t>
            </a:r>
          </a:p>
          <a:p>
            <a:pPr marL="114300" indent="0">
              <a:buNone/>
            </a:pP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	d[match,1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] = y2bot[match]</a:t>
            </a:r>
          </a:p>
          <a:p>
            <a:pPr marL="114300" indent="0">
              <a:buNone/>
            </a:pPr>
            <a:r>
              <a:rPr lang="en-US" sz="1700" dirty="0">
                <a:latin typeface="Consolas" pitchFamily="49" charset="0"/>
                <a:cs typeface="Consolas" pitchFamily="49" charset="0"/>
              </a:rPr>
              <a:t>H = 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cv.CreateMat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(3, 3, cv.CV_32F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) # 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BUFFER FOR RETURN VALUE</a:t>
            </a:r>
            <a:endParaRPr lang="en-US" sz="1700" dirty="0">
              <a:latin typeface="Consolas" pitchFamily="49" charset="0"/>
              <a:cs typeface="Consolas" pitchFamily="49" charset="0"/>
            </a:endParaRPr>
          </a:p>
          <a:p>
            <a:pPr marL="114300" indent="0">
              <a:buNone/>
            </a:pP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cv.FindHomography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(s, d, H, 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cv.CV_RANSAC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marL="114300" indent="0">
              <a:buNone/>
            </a:pPr>
            <a:endParaRPr lang="en-US" sz="1700" dirty="0" smtClean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sz="2100" b="1" dirty="0">
                <a:cs typeface="Consolas" pitchFamily="49" charset="0"/>
              </a:rPr>
              <a:t>c</a:t>
            </a:r>
            <a:r>
              <a:rPr lang="en-US" sz="2100" b="1" dirty="0" smtClean="0">
                <a:cs typeface="Consolas" pitchFamily="49" charset="0"/>
              </a:rPr>
              <a:t>v2</a:t>
            </a:r>
            <a:r>
              <a:rPr lang="en-US" sz="2100" dirty="0" smtClean="0">
                <a:cs typeface="Consolas" pitchFamily="49" charset="0"/>
              </a:rPr>
              <a:t> version: Directly use </a:t>
            </a:r>
            <a:r>
              <a:rPr lang="en-US" sz="2100" dirty="0" err="1" smtClean="0">
                <a:cs typeface="Consolas" pitchFamily="49" charset="0"/>
              </a:rPr>
              <a:t>numpy</a:t>
            </a:r>
            <a:r>
              <a:rPr lang="en-US" sz="2100" dirty="0" smtClean="0">
                <a:cs typeface="Consolas" pitchFamily="49" charset="0"/>
              </a:rPr>
              <a:t> arrays</a:t>
            </a:r>
            <a:endParaRPr lang="en-US" sz="2100" dirty="0" smtClean="0">
              <a:latin typeface="Consolas" pitchFamily="49" charset="0"/>
              <a:cs typeface="Consolas" pitchFamily="49" charset="0"/>
            </a:endParaRPr>
          </a:p>
          <a:p>
            <a:pPr marL="114300" indent="0">
              <a:buNone/>
            </a:pP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source = matches[</a:t>
            </a: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bottom_matches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][:,0:2].copy()</a:t>
            </a:r>
          </a:p>
          <a:p>
            <a:pPr marL="114300" indent="0">
              <a:buNone/>
            </a:pPr>
            <a:r>
              <a:rPr lang="en-US" sz="1700" dirty="0" err="1" smtClean="0">
                <a:latin typeface="Consolas" pitchFamily="49" charset="0"/>
                <a:cs typeface="Consolas" pitchFamily="49" charset="0"/>
              </a:rPr>
              <a:t>destin</a:t>
            </a: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= matches[</a:t>
            </a:r>
            <a:r>
              <a:rPr lang="en-US" sz="1700" dirty="0" err="1">
                <a:latin typeface="Consolas" pitchFamily="49" charset="0"/>
                <a:cs typeface="Consolas" pitchFamily="49" charset="0"/>
              </a:rPr>
              <a:t>bottom_matches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][:,2:4].copy()</a:t>
            </a:r>
          </a:p>
          <a:p>
            <a:pPr marL="114300" indent="0">
              <a:buNone/>
            </a:pPr>
            <a:r>
              <a:rPr lang="en-US" sz="1700" dirty="0" smtClean="0">
                <a:latin typeface="Consolas" pitchFamily="49" charset="0"/>
                <a:cs typeface="Consolas" pitchFamily="49" charset="0"/>
              </a:rPr>
              <a:t>H, 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mask = cv2.findHomography(source, </a:t>
            </a:r>
            <a:r>
              <a:rPr lang="en-US" sz="1700" dirty="0" err="1">
                <a:latin typeface="Consolas" pitchFamily="49" charset="0"/>
                <a:cs typeface="Consolas" pitchFamily="49" charset="0"/>
              </a:rPr>
              <a:t>destin</a:t>
            </a:r>
            <a:r>
              <a:rPr lang="en-US" sz="1700" dirty="0">
                <a:latin typeface="Consolas" pitchFamily="49" charset="0"/>
                <a:cs typeface="Consolas" pitchFamily="49" charset="0"/>
              </a:rPr>
              <a:t>, cv2.RANSAC)</a:t>
            </a:r>
          </a:p>
        </p:txBody>
      </p:sp>
      <p:sp>
        <p:nvSpPr>
          <p:cNvPr id="4" name="Multiply 3"/>
          <p:cNvSpPr/>
          <p:nvPr/>
        </p:nvSpPr>
        <p:spPr>
          <a:xfrm>
            <a:off x="838200" y="1843236"/>
            <a:ext cx="1676400" cy="214164"/>
          </a:xfrm>
          <a:prstGeom prst="mathMultiply">
            <a:avLst/>
          </a:prstGeom>
          <a:solidFill>
            <a:srgbClr val="FF0000">
              <a:alpha val="4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962400" y="5550186"/>
            <a:ext cx="609600" cy="393413"/>
          </a:xfrm>
          <a:prstGeom prst="roundRect">
            <a:avLst/>
          </a:prstGeom>
          <a:solidFill>
            <a:srgbClr val="FFC000">
              <a:alpha val="34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4400" y="5257800"/>
            <a:ext cx="2319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views are not allowed, need to copy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81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4351"/>
            <a:ext cx="7620000" cy="4592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Homography</a:t>
            </a:r>
            <a:r>
              <a:rPr lang="en-US" dirty="0" smtClean="0"/>
              <a:t> derived flow field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209800" y="4495800"/>
            <a:ext cx="1905000" cy="7620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19600" y="4766511"/>
            <a:ext cx="1143000" cy="5334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44552" y="4335780"/>
            <a:ext cx="1389647" cy="53340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4352"/>
            <a:ext cx="7620000" cy="459229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28074"/>
            <a:ext cx="7678068" cy="341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Perspective </a:t>
            </a:r>
            <a:r>
              <a:rPr lang="en-US" sz="4000" dirty="0" smtClean="0"/>
              <a:t>transform</a:t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02" y="1371600"/>
            <a:ext cx="5714542" cy="548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4285565"/>
            <a:ext cx="2507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series of </a:t>
            </a:r>
            <a:r>
              <a:rPr lang="en-US" dirty="0" smtClean="0"/>
              <a:t>transformed </a:t>
            </a:r>
          </a:p>
          <a:p>
            <a:r>
              <a:rPr lang="en-US" dirty="0" smtClean="0"/>
              <a:t>images from one </a:t>
            </a:r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596626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PIL – 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src_image.transform</a:t>
            </a:r>
            <a:r>
              <a:rPr lang="en-US" dirty="0" smtClean="0"/>
              <a:t>( </a:t>
            </a:r>
            <a:r>
              <a:rPr lang="en-US" dirty="0" err="1" smtClean="0"/>
              <a:t>dst</a:t>
            </a:r>
            <a:r>
              <a:rPr lang="en-US" dirty="0" err="1" smtClean="0"/>
              <a:t>_size</a:t>
            </a:r>
            <a:r>
              <a:rPr lang="en-US" dirty="0" smtClean="0"/>
              <a:t>, </a:t>
            </a:r>
            <a:r>
              <a:rPr lang="en-US" dirty="0" err="1" smtClean="0"/>
              <a:t>Image.PERSPECTIVE</a:t>
            </a:r>
            <a:r>
              <a:rPr lang="en-US" dirty="0" smtClean="0"/>
              <a:t>, </a:t>
            </a:r>
            <a:r>
              <a:rPr lang="en-US" dirty="0" err="1" smtClean="0"/>
              <a:t>transformation_data</a:t>
            </a:r>
            <a:r>
              <a:rPr lang="en-US" dirty="0" smtClean="0"/>
              <a:t> )</a:t>
            </a:r>
            <a:endParaRPr lang="en-US" dirty="0" smtClean="0"/>
          </a:p>
          <a:p>
            <a:endParaRPr lang="en-US" sz="2800" dirty="0" smtClean="0"/>
          </a:p>
          <a:p>
            <a:r>
              <a:rPr lang="en-US" sz="2800" dirty="0" err="1" smtClean="0"/>
              <a:t>OpenCV</a:t>
            </a:r>
            <a:r>
              <a:rPr lang="en-US" sz="2800" dirty="0" smtClean="0"/>
              <a:t> – </a:t>
            </a:r>
          </a:p>
          <a:p>
            <a:r>
              <a:rPr lang="en-US" dirty="0" smtClean="0"/>
              <a:t>     </a:t>
            </a:r>
            <a:r>
              <a:rPr lang="en-US" dirty="0" smtClean="0"/>
              <a:t>cv2.warpPerspective( </a:t>
            </a:r>
            <a:r>
              <a:rPr lang="en-US" dirty="0" err="1" smtClean="0"/>
              <a:t>src_image</a:t>
            </a:r>
            <a:r>
              <a:rPr lang="en-US" dirty="0" smtClean="0"/>
              <a:t>, </a:t>
            </a:r>
            <a:r>
              <a:rPr lang="en-US" dirty="0" err="1" smtClean="0"/>
              <a:t>transformation_matrix</a:t>
            </a:r>
            <a:r>
              <a:rPr lang="en-US" dirty="0" smtClean="0"/>
              <a:t>, </a:t>
            </a:r>
            <a:r>
              <a:rPr lang="en-US" dirty="0" err="1" smtClean="0"/>
              <a:t>dst_size</a:t>
            </a:r>
            <a:r>
              <a:rPr lang="en-US" dirty="0" smtClean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4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7620000" cy="1752600"/>
          </a:xfrm>
        </p:spPr>
        <p:txBody>
          <a:bodyPr/>
          <a:lstStyle/>
          <a:p>
            <a:r>
              <a:rPr lang="en-US" sz="4400" dirty="0" smtClean="0"/>
              <a:t>3D object</a:t>
            </a:r>
            <a:br>
              <a:rPr lang="en-US" sz="4400" dirty="0" smtClean="0"/>
            </a:br>
            <a:r>
              <a:rPr lang="en-US" sz="4400" dirty="0" smtClean="0"/>
              <a:t>selection and</a:t>
            </a:r>
            <a:br>
              <a:rPr lang="en-US" sz="4400" dirty="0" smtClean="0"/>
            </a:br>
            <a:r>
              <a:rPr lang="en-US" sz="4400" dirty="0" smtClean="0"/>
              <a:t>manipulation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33528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Create 3D objects from scene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structures or objects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09" y="304799"/>
            <a:ext cx="4762500" cy="623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09" y="304303"/>
            <a:ext cx="4762500" cy="6238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4304"/>
            <a:ext cx="4762500" cy="6238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4302"/>
            <a:ext cx="4762500" cy="6238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9562"/>
            <a:ext cx="4762500" cy="6238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09" y="309562"/>
            <a:ext cx="4762500" cy="6238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4301"/>
            <a:ext cx="4762500" cy="62388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4300"/>
            <a:ext cx="4762500" cy="6238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9562"/>
            <a:ext cx="4762500" cy="6238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09" y="309562"/>
            <a:ext cx="4762500" cy="6238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09" y="304298"/>
            <a:ext cx="4762500" cy="6238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4297"/>
            <a:ext cx="4762500" cy="62388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9562"/>
            <a:ext cx="4762500" cy="62388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9562"/>
            <a:ext cx="4762500" cy="62388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9562"/>
            <a:ext cx="4762500" cy="62388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09" y="309561"/>
            <a:ext cx="4762500" cy="62388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9562"/>
            <a:ext cx="4762500" cy="62388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4296"/>
            <a:ext cx="4762500" cy="62388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9562"/>
            <a:ext cx="4762500" cy="62388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781" y="309562"/>
            <a:ext cx="47625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5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9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Adding GPS data to JPEGs with </a:t>
            </a:r>
            <a:r>
              <a:rPr lang="en-US" sz="4000" dirty="0" err="1" smtClean="0"/>
              <a:t>pexif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a JPEG file</a:t>
            </a:r>
            <a:endParaRPr lang="en-US" dirty="0"/>
          </a:p>
          <a:p>
            <a:pPr marL="114300" indent="0"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jpeg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pexif.JpegFile.fromFile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filename )</a:t>
            </a:r>
          </a:p>
          <a:p>
            <a:pPr marL="114300" indent="0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/>
              <a:t>Use </a:t>
            </a:r>
            <a:r>
              <a:rPr lang="en-US" dirty="0" err="1" smtClean="0"/>
              <a:t>set_geo</a:t>
            </a:r>
            <a:r>
              <a:rPr lang="en-US" dirty="0" smtClean="0"/>
              <a:t> method</a:t>
            </a:r>
            <a:endParaRPr lang="en-US" dirty="0"/>
          </a:p>
          <a:p>
            <a:pPr marL="114300" indent="0">
              <a:buNone/>
            </a:pP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jpeg.set_geo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GPSLatitude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GPSLongitude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 marL="114300" indent="0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/>
              <a:t>Adding altitude data</a:t>
            </a:r>
            <a:endParaRPr lang="en-US" dirty="0"/>
          </a:p>
          <a:p>
            <a:pPr marL="114300" indent="0">
              <a:buNone/>
            </a:pP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jpeg.exif.primary.GPS.GPSAltitude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[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pexif.Rational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GPSAltitude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* 10, 10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)]</a:t>
            </a:r>
          </a:p>
          <a:p>
            <a:pPr marL="114300" indent="0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dirty="0" smtClean="0"/>
              <a:t>Overwrite file or save to new location</a:t>
            </a:r>
            <a:endParaRPr lang="en-US" dirty="0"/>
          </a:p>
          <a:p>
            <a:pPr marL="114300" indent="0">
              <a:buNone/>
            </a:pP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jpeg.writeFile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filename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53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error is accumulated during the process</a:t>
            </a:r>
          </a:p>
          <a:p>
            <a:pPr lvl="1"/>
            <a:r>
              <a:rPr lang="en-US" dirty="0" smtClean="0"/>
              <a:t>Image resolution and resulting matched points</a:t>
            </a:r>
          </a:p>
          <a:p>
            <a:pPr lvl="1"/>
            <a:r>
              <a:rPr lang="en-US" dirty="0" smtClean="0"/>
              <a:t>Instability in the camera view</a:t>
            </a:r>
          </a:p>
          <a:p>
            <a:pPr lvl="1"/>
            <a:r>
              <a:rPr lang="en-US" dirty="0" smtClean="0"/>
              <a:t>Differentiating road flow vectors from that of other objects</a:t>
            </a:r>
          </a:p>
          <a:p>
            <a:r>
              <a:rPr lang="en-US" dirty="0" smtClean="0"/>
              <a:t>Still </a:t>
            </a:r>
            <a:r>
              <a:rPr lang="en-US" dirty="0"/>
              <a:t>a work in progress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goal here is to have a simple method </a:t>
            </a:r>
            <a:r>
              <a:rPr lang="en-US" dirty="0" smtClean="0"/>
              <a:t>to </a:t>
            </a:r>
            <a:r>
              <a:rPr lang="en-US" dirty="0" smtClean="0"/>
              <a:t>correct panoramic image orientation and location through image analysis</a:t>
            </a:r>
            <a:r>
              <a:rPr lang="en-US" dirty="0" smtClean="0"/>
              <a:t> for a quick look up of related views in multiple videos.</a:t>
            </a:r>
          </a:p>
          <a:p>
            <a:pPr lvl="1"/>
            <a:r>
              <a:rPr lang="en-US" dirty="0" smtClean="0"/>
              <a:t>Then expand the functions with depth map generation and measuring objects within a panoramic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Started learning Python last summer when I took a tutorial on scripting for ArcGIS</a:t>
            </a:r>
          </a:p>
          <a:p>
            <a:pPr marL="114300" indent="0" algn="ctr">
              <a:buNone/>
            </a:pPr>
            <a:endParaRPr lang="en-US" sz="2400" dirty="0" smtClean="0"/>
          </a:p>
          <a:p>
            <a:r>
              <a:rPr lang="en-US" sz="2400" dirty="0" smtClean="0"/>
              <a:t>Programming</a:t>
            </a:r>
          </a:p>
          <a:p>
            <a:pPr lvl="1"/>
            <a:r>
              <a:rPr lang="en-US" sz="2400" dirty="0" smtClean="0"/>
              <a:t>Computational Fluid Dynamics</a:t>
            </a:r>
          </a:p>
          <a:p>
            <a:pPr lvl="2"/>
            <a:r>
              <a:rPr lang="en-US" sz="2000" dirty="0" smtClean="0"/>
              <a:t>2D Shallow water model, heat equation, orbiting masses, etc.</a:t>
            </a:r>
          </a:p>
          <a:p>
            <a:pPr lvl="2"/>
            <a:r>
              <a:rPr lang="en-US" sz="2000" dirty="0" err="1" smtClean="0"/>
              <a:t>NumPy</a:t>
            </a:r>
            <a:r>
              <a:rPr lang="en-US" sz="2000" dirty="0" smtClean="0"/>
              <a:t>, </a:t>
            </a:r>
            <a:r>
              <a:rPr lang="en-US" sz="2000" dirty="0" err="1" smtClean="0"/>
              <a:t>MatPlotLib</a:t>
            </a:r>
            <a:r>
              <a:rPr lang="en-US" sz="2000" dirty="0" smtClean="0"/>
              <a:t>, Visual Python</a:t>
            </a:r>
          </a:p>
          <a:p>
            <a:pPr lvl="1"/>
            <a:r>
              <a:rPr lang="en-US" sz="2400" dirty="0" smtClean="0"/>
              <a:t>Evolutionary Computation</a:t>
            </a:r>
          </a:p>
          <a:p>
            <a:pPr lvl="2"/>
            <a:r>
              <a:rPr lang="en-US" sz="2000" dirty="0" smtClean="0"/>
              <a:t>Genetic algorithms, optimization methods</a:t>
            </a:r>
          </a:p>
          <a:p>
            <a:pPr lvl="1"/>
            <a:r>
              <a:rPr lang="en-US" sz="2200" dirty="0" smtClean="0"/>
              <a:t>Image Processing</a:t>
            </a:r>
          </a:p>
          <a:p>
            <a:pPr lvl="2"/>
            <a:r>
              <a:rPr lang="en-US" dirty="0" smtClean="0"/>
              <a:t>Like the following project…</a:t>
            </a:r>
            <a:endParaRPr lang="en-US" dirty="0"/>
          </a:p>
        </p:txBody>
      </p:sp>
      <p:pic>
        <p:nvPicPr>
          <p:cNvPr id="1028" name="Picture 4" descr="C:\Dropbox\My Programming\My Python\heat plate explicit model\heat_pla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09800"/>
            <a:ext cx="1471612" cy="147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utu\Pictures\GraviTest_image2sm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43400"/>
            <a:ext cx="2508250" cy="223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7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352800"/>
            <a:ext cx="7620000" cy="9906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7620000" cy="2438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Lowe, D.: </a:t>
            </a:r>
            <a:r>
              <a:rPr lang="en-US" sz="1800" b="1" dirty="0"/>
              <a:t>Distinctive image features from </a:t>
            </a:r>
            <a:r>
              <a:rPr lang="en-US" sz="1800" b="1" dirty="0" smtClean="0"/>
              <a:t>scale-invariant </a:t>
            </a:r>
            <a:r>
              <a:rPr lang="en-US" sz="1800" b="1" dirty="0" err="1" smtClean="0"/>
              <a:t>keypoints</a:t>
            </a:r>
            <a:r>
              <a:rPr lang="en-US" sz="1800" dirty="0"/>
              <a:t>. </a:t>
            </a:r>
            <a:r>
              <a:rPr lang="en-US" sz="1800" i="1" dirty="0"/>
              <a:t>International Journal of Computer </a:t>
            </a:r>
            <a:r>
              <a:rPr lang="en-US" sz="1800" i="1" dirty="0" smtClean="0"/>
              <a:t>Vision</a:t>
            </a:r>
            <a:r>
              <a:rPr lang="en-US" sz="1800" dirty="0" smtClean="0"/>
              <a:t>, 60(2</a:t>
            </a:r>
            <a:r>
              <a:rPr lang="en-US" sz="1800" dirty="0"/>
              <a:t>):91–110, 2004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Hu, R., Shi, R., </a:t>
            </a:r>
            <a:r>
              <a:rPr lang="en-US" sz="1800" dirty="0" err="1" smtClean="0"/>
              <a:t>Shen</a:t>
            </a:r>
            <a:r>
              <a:rPr lang="en-US" sz="1800" dirty="0" smtClean="0"/>
              <a:t>, I.F., Chen, W.: </a:t>
            </a:r>
            <a:r>
              <a:rPr lang="en-US" sz="1800" b="1" dirty="0" smtClean="0"/>
              <a:t>Video stabilization using scale-invariant features</a:t>
            </a:r>
            <a:r>
              <a:rPr lang="en-US" sz="1800" dirty="0" smtClean="0"/>
              <a:t>. In: IV 2007 11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International Conference on Information Visualization, pp. 871-877 (2007)</a:t>
            </a:r>
          </a:p>
          <a:p>
            <a:r>
              <a:rPr lang="en-US" sz="1800" dirty="0" smtClean="0"/>
              <a:t>Hartley, R., </a:t>
            </a:r>
            <a:r>
              <a:rPr lang="en-US" sz="1800" dirty="0" err="1" smtClean="0"/>
              <a:t>Zisserman</a:t>
            </a:r>
            <a:r>
              <a:rPr lang="en-US" sz="1800" dirty="0" smtClean="0"/>
              <a:t>, A.: </a:t>
            </a:r>
            <a:r>
              <a:rPr lang="en-US" sz="1800" b="1" dirty="0" smtClean="0"/>
              <a:t>Multiple View Geometry in Computer Vision</a:t>
            </a:r>
            <a:r>
              <a:rPr lang="en-US" sz="1800" dirty="0" smtClean="0"/>
              <a:t>.</a:t>
            </a:r>
            <a:r>
              <a:rPr lang="en-US" sz="1800" dirty="0"/>
              <a:t> , Cambridge University Press, New York, </a:t>
            </a:r>
            <a:r>
              <a:rPr lang="en-US" sz="1800" dirty="0" smtClean="0"/>
              <a:t>NY, 2000</a:t>
            </a:r>
            <a:endParaRPr lang="en-US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3048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End of line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1675262"/>
            <a:ext cx="3422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Jay W. </a:t>
            </a:r>
            <a:r>
              <a:rPr lang="en-US" sz="3600" dirty="0" smtClean="0"/>
              <a:t>Johnson </a:t>
            </a:r>
          </a:p>
          <a:p>
            <a:pPr algn="ctr"/>
            <a:r>
              <a:rPr lang="en-US" sz="3600" dirty="0" smtClean="0"/>
              <a:t>python@boun.cr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145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" y="228600"/>
            <a:ext cx="6324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35" y="1600200"/>
            <a:ext cx="6738730" cy="4800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Ladybug3 360° Spherical Camera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31629"/>
            <a:ext cx="2717800" cy="63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93884" y="2743200"/>
            <a:ext cx="4298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Grey Research (PGR) based in Canada.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Advanced digital camera products.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93" y="3556000"/>
            <a:ext cx="3302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2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panoramic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frames from the recorded video as a panoramic JPEGs.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5587"/>
            <a:ext cx="8458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969"/>
            <a:ext cx="9144000" cy="5965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969"/>
            <a:ext cx="9144000" cy="5965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00600"/>
            <a:ext cx="1231290" cy="11703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2286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Global Earth Observation and Data Analysis Center - NCKU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46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3040"/>
            <a:ext cx="7620000" cy="1143000"/>
          </a:xfrm>
        </p:spPr>
        <p:txBody>
          <a:bodyPr/>
          <a:lstStyle/>
          <a:p>
            <a:r>
              <a:rPr lang="en-US" sz="4000" dirty="0"/>
              <a:t>L</a:t>
            </a:r>
            <a:r>
              <a:rPr lang="en-US" sz="4000" dirty="0" smtClean="0"/>
              <a:t>adybug3 </a:t>
            </a:r>
            <a:r>
              <a:rPr lang="en-US" sz="4000" dirty="0"/>
              <a:t>360° Spherical Camera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5587"/>
            <a:ext cx="8458200" cy="42291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729948" y="1371600"/>
            <a:ext cx="6404113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Time-series comparison of one location</a:t>
            </a:r>
          </a:p>
          <a:p>
            <a:pPr lvl="3"/>
            <a:r>
              <a:rPr lang="en-US" dirty="0" smtClean="0"/>
              <a:t>Track changes in environment conditions</a:t>
            </a:r>
          </a:p>
          <a:p>
            <a:pPr lvl="4"/>
            <a:r>
              <a:rPr lang="en-US" dirty="0" smtClean="0"/>
              <a:t>Road and roadside deformation</a:t>
            </a:r>
          </a:p>
          <a:p>
            <a:pPr lvl="4"/>
            <a:r>
              <a:rPr lang="en-US" dirty="0" smtClean="0"/>
              <a:t>Landslide enlargement or </a:t>
            </a:r>
            <a:r>
              <a:rPr lang="en-US" dirty="0" err="1" smtClean="0"/>
              <a:t>revegetation</a:t>
            </a:r>
            <a:endParaRPr lang="en-US" dirty="0" smtClean="0"/>
          </a:p>
          <a:p>
            <a:pPr lvl="1"/>
            <a:r>
              <a:rPr lang="en-US" dirty="0" smtClean="0"/>
              <a:t>Get information about the 3-dimensional space</a:t>
            </a:r>
          </a:p>
          <a:p>
            <a:pPr lvl="3"/>
            <a:r>
              <a:rPr lang="en-US" dirty="0" smtClean="0"/>
              <a:t>Measure distances and sizes</a:t>
            </a:r>
          </a:p>
          <a:p>
            <a:pPr lvl="4"/>
            <a:r>
              <a:rPr lang="en-US" dirty="0" smtClean="0"/>
              <a:t>Road and lane width</a:t>
            </a:r>
          </a:p>
          <a:p>
            <a:pPr lvl="4"/>
            <a:r>
              <a:rPr lang="en-US" dirty="0" smtClean="0"/>
              <a:t>Landslide size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Environmental Monitoring Application?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296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Landslide 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57209"/>
            <a:ext cx="6210300" cy="4048381"/>
          </a:xfrm>
        </p:spPr>
      </p:pic>
      <p:sp>
        <p:nvSpPr>
          <p:cNvPr id="5" name="Oval 4"/>
          <p:cNvSpPr/>
          <p:nvPr/>
        </p:nvSpPr>
        <p:spPr>
          <a:xfrm>
            <a:off x="2366682" y="2590800"/>
            <a:ext cx="914400" cy="838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81600" y="2438400"/>
            <a:ext cx="914400" cy="838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78541" y="57912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Software matches position and orientation within video streams.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Images can be exported to another application for image </a:t>
            </a:r>
            <a:r>
              <a:rPr lang="en-US" dirty="0"/>
              <a:t>processing 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1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Accurate GPS </a:t>
            </a:r>
            <a:r>
              <a:rPr lang="en-US" dirty="0" smtClean="0"/>
              <a:t>data is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219200"/>
            <a:ext cx="3784600" cy="3505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GPS data issues</a:t>
            </a:r>
          </a:p>
          <a:p>
            <a:pPr lvl="1"/>
            <a:r>
              <a:rPr lang="en-US" dirty="0" smtClean="0"/>
              <a:t>Most devices sample once every second</a:t>
            </a:r>
          </a:p>
          <a:p>
            <a:pPr lvl="1"/>
            <a:r>
              <a:rPr lang="en-US" dirty="0" smtClean="0"/>
              <a:t>Inaccurate up to several meters</a:t>
            </a:r>
          </a:p>
          <a:p>
            <a:r>
              <a:rPr lang="en-US" dirty="0" smtClean="0"/>
              <a:t>Ladybug </a:t>
            </a:r>
            <a:r>
              <a:rPr lang="en-US" dirty="0"/>
              <a:t>s</a:t>
            </a:r>
            <a:r>
              <a:rPr lang="en-US" dirty="0" smtClean="0"/>
              <a:t>oftware issues</a:t>
            </a:r>
          </a:p>
          <a:p>
            <a:pPr lvl="1"/>
            <a:r>
              <a:rPr lang="en-US" dirty="0" smtClean="0"/>
              <a:t>Does not orientate images when outputting panoramas</a:t>
            </a:r>
          </a:p>
          <a:p>
            <a:pPr lvl="2"/>
            <a:r>
              <a:rPr lang="en-US" dirty="0" smtClean="0"/>
              <a:t>Calculate this and edit the images before publishing</a:t>
            </a:r>
          </a:p>
          <a:p>
            <a:pPr lvl="1"/>
            <a:r>
              <a:rPr lang="en-US" dirty="0" smtClean="0"/>
              <a:t>Does not output a set of evenly spaced images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4495800" cy="3371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43000"/>
            <a:ext cx="4495800" cy="3371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1" y="1159860"/>
            <a:ext cx="4495800" cy="3354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419600"/>
            <a:ext cx="4876800" cy="2438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7480" y="4876800"/>
            <a:ext cx="98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North(?)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accurate GPS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 smtClean="0"/>
              <a:t>IMU (inertial measurement unit)</a:t>
            </a:r>
            <a:endParaRPr lang="en-US" dirty="0"/>
          </a:p>
          <a:p>
            <a:pPr lvl="1"/>
            <a:r>
              <a:rPr lang="en-US" dirty="0"/>
              <a:t>An additional instrument to connect to a laptop</a:t>
            </a:r>
          </a:p>
          <a:p>
            <a:pPr lvl="1"/>
            <a:r>
              <a:rPr lang="en-US" dirty="0"/>
              <a:t>Does not help with previously recorded video</a:t>
            </a:r>
          </a:p>
          <a:p>
            <a:r>
              <a:rPr lang="en-US" dirty="0"/>
              <a:t>Visual </a:t>
            </a:r>
            <a:r>
              <a:rPr lang="en-US" dirty="0" err="1" smtClean="0"/>
              <a:t>odometry</a:t>
            </a:r>
            <a:r>
              <a:rPr lang="en-US" dirty="0" smtClean="0"/>
              <a:t>  (</a:t>
            </a:r>
            <a:r>
              <a:rPr lang="en-US" dirty="0" err="1" smtClean="0"/>
              <a:t>a.k.a</a:t>
            </a:r>
            <a:r>
              <a:rPr lang="en-US" dirty="0" smtClean="0"/>
              <a:t> ego-motion)</a:t>
            </a:r>
            <a:endParaRPr lang="en-US" dirty="0"/>
          </a:p>
          <a:p>
            <a:pPr lvl="1"/>
            <a:r>
              <a:rPr lang="en-US" dirty="0"/>
              <a:t>Calculating the </a:t>
            </a:r>
            <a:r>
              <a:rPr lang="en-US" dirty="0" smtClean="0"/>
              <a:t>change in a camera’s position and orientation </a:t>
            </a:r>
            <a:r>
              <a:rPr lang="en-US" dirty="0"/>
              <a:t>from a series of related images</a:t>
            </a:r>
          </a:p>
          <a:p>
            <a:pPr lvl="1"/>
            <a:r>
              <a:rPr lang="en-US" dirty="0" smtClean="0"/>
              <a:t>Topic in robot </a:t>
            </a:r>
            <a:r>
              <a:rPr lang="en-US" dirty="0"/>
              <a:t>localization: such as </a:t>
            </a:r>
            <a:r>
              <a:rPr lang="en-US" dirty="0" smtClean="0"/>
              <a:t>robotic planet rovers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3070</TotalTime>
  <Words>1623</Words>
  <Application>Microsoft Office PowerPoint</Application>
  <PresentationFormat>On-screen Show (4:3)</PresentationFormat>
  <Paragraphs>207</Paragraphs>
  <Slides>21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Adjacency</vt:lpstr>
      <vt:lpstr>Panoramic Video in Environmental Monitoring Software Development and Applications</vt:lpstr>
      <vt:lpstr>Python experience</vt:lpstr>
      <vt:lpstr>Ladybug3 360° Spherical Camera</vt:lpstr>
      <vt:lpstr>Example of panoramic output</vt:lpstr>
      <vt:lpstr>PowerPoint Presentation</vt:lpstr>
      <vt:lpstr>Ladybug3 360° Spherical Camera</vt:lpstr>
      <vt:lpstr>Landslide application</vt:lpstr>
      <vt:lpstr>Accurate GPS data is needed</vt:lpstr>
      <vt:lpstr>How to get accurate GPS data</vt:lpstr>
      <vt:lpstr>Setup and modules</vt:lpstr>
      <vt:lpstr>Ladybug API + ctypes = API Wrapper</vt:lpstr>
      <vt:lpstr>SIFT – Scale-Invariant Feature Transform</vt:lpstr>
      <vt:lpstr>SIFT flow vectors</vt:lpstr>
      <vt:lpstr>OpenCV</vt:lpstr>
      <vt:lpstr>Homography derived flow field</vt:lpstr>
      <vt:lpstr>Perspective transform </vt:lpstr>
      <vt:lpstr>3D object selection and manipulation</vt:lpstr>
      <vt:lpstr>Adding GPS data to JPEGs with pexif</vt:lpstr>
      <vt:lpstr>Closing remarks</vt:lpstr>
      <vt:lpstr>References</vt:lpstr>
      <vt:lpstr>PowerPoint Presentation</vt:lpstr>
    </vt:vector>
  </TitlesOfParts>
  <Company>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tutu</dc:creator>
  <cp:lastModifiedBy>tutu</cp:lastModifiedBy>
  <cp:revision>170</cp:revision>
  <dcterms:created xsi:type="dcterms:W3CDTF">2012-02-19T14:02:56Z</dcterms:created>
  <dcterms:modified xsi:type="dcterms:W3CDTF">2012-06-08T14:56:42Z</dcterms:modified>
</cp:coreProperties>
</file>